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91" d="100"/>
          <a:sy n="91" d="100"/>
        </p:scale>
        <p:origin x="83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220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8" y="1585191"/>
            <a:ext cx="7477601" cy="1824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Analytics in Travel Planning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7" y="4870580"/>
            <a:ext cx="7477602" cy="2346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Nunito" pitchFamily="2" charset="0"/>
              </a:rPr>
              <a:t>Introduction to the application of data analytics in travel planning.</a:t>
            </a:r>
          </a:p>
          <a:p>
            <a:pPr algn="l"/>
            <a:endParaRPr lang="en-US" sz="2800" b="0" i="0" dirty="0">
              <a:solidFill>
                <a:srgbClr val="0D0D0D"/>
              </a:solidFill>
              <a:effectLst/>
              <a:latin typeface="Nunito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Nunito" pitchFamily="2" charset="0"/>
              </a:rPr>
              <a:t>Overview of the process: Plan, Prepare, Process, Analyze, Share, Act.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9CFE275C-97E4-1B47-F0BF-17220BB2A092}"/>
              </a:ext>
            </a:extLst>
          </p:cNvPr>
          <p:cNvSpPr/>
          <p:nvPr/>
        </p:nvSpPr>
        <p:spPr>
          <a:xfrm>
            <a:off x="6319597" y="4017930"/>
            <a:ext cx="7202013" cy="5271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600" u="sng" dirty="0">
                <a:solidFill>
                  <a:srgbClr val="00002E"/>
                </a:solidFill>
                <a:latin typeface="Nunito" pitchFamily="2" charset="0"/>
                <a:ea typeface="PT Sans" pitchFamily="34" charset="-122"/>
                <a:cs typeface="PT Sans" pitchFamily="34" charset="-120"/>
              </a:rPr>
              <a:t>Topics covered</a:t>
            </a:r>
            <a:r>
              <a:rPr lang="en-US" sz="3600" dirty="0">
                <a:solidFill>
                  <a:srgbClr val="00002E"/>
                </a:solidFill>
                <a:latin typeface="Nunito" pitchFamily="2" charset="0"/>
                <a:ea typeface="PT Sans" pitchFamily="34" charset="-122"/>
                <a:cs typeface="PT Sans" pitchFamily="34" charset="-120"/>
              </a:rPr>
              <a:t> :</a:t>
            </a:r>
            <a:endParaRPr lang="en-US" sz="3600" dirty="0">
              <a:latin typeface="Nunito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477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Plan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1775341"/>
            <a:ext cx="27742" cy="5706427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184975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194893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6383" y="199060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1997512"/>
            <a:ext cx="26899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Destination Research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477929"/>
            <a:ext cx="59222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potential destinations, duration and budget constraints based on traveler interests, seasonality, and special events.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98109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15F98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6383" y="420374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32852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Travel Preferences Survey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Collect data on preferred modes of transportation, accommodation, and activities.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255841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01980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AD1F9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383" y="6061472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6068378"/>
            <a:ext cx="25663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Initial Itinerary Draft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548795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preliminary plan based on the collected data and research.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03453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Prepare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062163"/>
            <a:ext cx="5648801" cy="1325880"/>
          </a:xfrm>
          <a:prstGeom prst="roundRect">
            <a:avLst>
              <a:gd name="adj" fmla="val 3016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8230" y="2307193"/>
            <a:ext cx="36517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Travel Document Verification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78230" y="2787610"/>
            <a:ext cx="515874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Gathering necessary resources for trip planning.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33199" y="3610213"/>
            <a:ext cx="5648801" cy="1681282"/>
          </a:xfrm>
          <a:prstGeom prst="roundRect">
            <a:avLst>
              <a:gd name="adj" fmla="val 23789"/>
            </a:avLst>
          </a:prstGeom>
          <a:solidFill>
            <a:srgbClr val="F3F3FF"/>
          </a:solidFill>
          <a:ln w="22860">
            <a:solidFill>
              <a:srgbClr val="015F98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78230" y="38552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Researching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1078230" y="4335661"/>
            <a:ext cx="51587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Researching transportation options (flights, trains, buses) and accommodations (hotels, Airbnb, etc.).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513665"/>
            <a:ext cx="5648801" cy="1681282"/>
          </a:xfrm>
          <a:prstGeom prst="roundRect">
            <a:avLst>
              <a:gd name="adj" fmla="val 23789"/>
            </a:avLst>
          </a:prstGeom>
          <a:solidFill>
            <a:srgbClr val="F3F3FF"/>
          </a:solidFill>
          <a:ln w="22860">
            <a:solidFill>
              <a:srgbClr val="AD1F9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78230" y="5758696"/>
            <a:ext cx="38450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Health and Safety Precautions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78230" y="6239113"/>
            <a:ext cx="51587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Research and prepare for any health or safety precautions relevant to the chosen destination.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1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72902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Process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2956560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preferences and interests for activities during the trip.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89" y="4272677"/>
            <a:ext cx="2949416" cy="196619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47398" y="2956560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Analyzing data on tourist attractions, local cuisine, and cultural experiences.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398" y="4272677"/>
            <a:ext cx="2949416" cy="19667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46406" y="2956560"/>
            <a:ext cx="30493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Comparing prices and reviews of various travel services and accommodations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2497" y="4272677"/>
            <a:ext cx="2637234" cy="19778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330" y="4665"/>
            <a:ext cx="14630400" cy="8229600"/>
          </a:xfrm>
          <a:prstGeom prst="rect">
            <a:avLst/>
          </a:prstGeom>
          <a:solidFill>
            <a:srgbClr val="F3F3FF">
              <a:alpha val="1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52912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73034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498288" y="377201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3806666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Trend Identification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4634270"/>
            <a:ext cx="24409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Assessing travel trends and seasonal factors.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33574" y="373034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15F98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883473" y="377201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455688" y="3806666"/>
            <a:ext cx="23889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Analyzing patterns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455688" y="4287083"/>
            <a:ext cx="24409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Analyzing weather forecasts and tourist crowd patterns.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18759" y="373034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AD1F9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268658" y="377201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840873" y="3806666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Considering reviews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840873" y="4634270"/>
            <a:ext cx="24409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Considering factors such as safety ratings and traveler reviews.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2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587944" y="547311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Share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1635435" y="6387778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Communicating travel plans and preferences with travel companions.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635435" y="674503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Seeking recommendations and advice from friends, family, or online communities.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9330"/>
            <a:ext cx="14630400" cy="8229600"/>
          </a:xfrm>
          <a:prstGeom prst="rect">
            <a:avLst/>
          </a:prstGeom>
          <a:solidFill>
            <a:srgbClr val="F3F3FF">
              <a:alpha val="1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8234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Act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89" y="2851071"/>
            <a:ext cx="1110972" cy="17774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92617" y="3073241"/>
            <a:ext cx="72301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Making the final booking decisions based on the analysis.</a:t>
            </a:r>
            <a:endParaRPr lang="en-US" sz="218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389" y="4628555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792617" y="4850725"/>
            <a:ext cx="848927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Booking flights, accommodations, and any necessary activities or tours.</a:t>
            </a:r>
            <a:endParaRPr lang="en-US" sz="218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-4665"/>
            <a:ext cx="14630400" cy="8229600"/>
          </a:xfrm>
          <a:prstGeom prst="rect">
            <a:avLst/>
          </a:prstGeom>
          <a:solidFill>
            <a:srgbClr val="F3F3FF">
              <a:alpha val="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 you</a:t>
            </a:r>
            <a:endParaRPr lang="en-US" sz="43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267</Words>
  <Application>Microsoft Office PowerPoint</Application>
  <PresentationFormat>Custom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Suvarna meesala</cp:lastModifiedBy>
  <cp:revision>2</cp:revision>
  <dcterms:created xsi:type="dcterms:W3CDTF">2024-02-12T07:04:51Z</dcterms:created>
  <dcterms:modified xsi:type="dcterms:W3CDTF">2024-02-12T07:29:20Z</dcterms:modified>
</cp:coreProperties>
</file>